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4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2E98EF-9A19-4CD6-976F-6F31E5A707E9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dirty="0">
                <a:effectLst/>
              </a:rPr>
              <a:t>وراثة </a:t>
            </a:r>
            <a:r>
              <a:rPr lang="ar-SA" dirty="0" smtClean="0">
                <a:effectLst/>
              </a:rPr>
              <a:t>عملي</a:t>
            </a:r>
            <a:r>
              <a:rPr lang="ar-IQ" dirty="0" smtClean="0">
                <a:effectLst/>
              </a:rPr>
              <a:t/>
            </a:r>
            <a:br>
              <a:rPr lang="ar-IQ" dirty="0" smtClean="0">
                <a:effectLst/>
              </a:rPr>
            </a:br>
            <a:r>
              <a:rPr lang="ar-IQ" sz="4000" b="1" dirty="0" smtClean="0">
                <a:solidFill>
                  <a:prstClr val="black"/>
                </a:solidFill>
              </a:rPr>
              <a:t>المرحلة الثالثة/ وقاية نبات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8287072" cy="3629464"/>
          </a:xfrm>
        </p:spPr>
        <p:txBody>
          <a:bodyPr>
            <a:normAutofit/>
          </a:bodyPr>
          <a:lstStyle/>
          <a:p>
            <a:pPr algn="ctr"/>
            <a:endParaRPr lang="ar-IQ" sz="4000" b="1" dirty="0" smtClean="0">
              <a:solidFill>
                <a:prstClr val="black"/>
              </a:solidFill>
              <a:ea typeface="+mj-ea"/>
              <a:cs typeface="Times New Roman"/>
            </a:endParaRPr>
          </a:p>
          <a:p>
            <a:pPr algn="ctr"/>
            <a:r>
              <a:rPr lang="ar-IQ" sz="5800" dirty="0" smtClean="0"/>
              <a:t>مكونات </a:t>
            </a:r>
            <a:r>
              <a:rPr lang="ar-IQ" sz="5800" dirty="0" smtClean="0"/>
              <a:t>الخلية</a:t>
            </a:r>
            <a:endParaRPr lang="ar-IQ" sz="5800" b="1" dirty="0">
              <a:solidFill>
                <a:prstClr val="black"/>
              </a:solidFill>
              <a:ea typeface="+mj-ea"/>
              <a:cs typeface="Times New Roman"/>
            </a:endParaRPr>
          </a:p>
          <a:p>
            <a:pPr algn="ctr"/>
            <a:r>
              <a:rPr lang="ar-IQ" sz="4000" b="1" dirty="0" smtClean="0">
                <a:solidFill>
                  <a:prstClr val="black"/>
                </a:solidFill>
                <a:ea typeface="+mj-ea"/>
                <a:cs typeface="Times New Roman"/>
              </a:rPr>
              <a:t>د</a:t>
            </a:r>
            <a:r>
              <a:rPr lang="ar-IQ" sz="4000" b="1" dirty="0">
                <a:solidFill>
                  <a:prstClr val="black"/>
                </a:solidFill>
                <a:ea typeface="+mj-ea"/>
                <a:cs typeface="Times New Roman"/>
              </a:rPr>
              <a:t>. وسن فوزي فاضل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566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IQ" dirty="0"/>
              <a:t>مكونات الخلية </a:t>
            </a:r>
            <a:r>
              <a:rPr lang="en-US" dirty="0"/>
              <a:t>Cell component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يمكن تقسيم مكونات الخلية الى ما </a:t>
            </a:r>
            <a:r>
              <a:rPr lang="ar-IQ" dirty="0" err="1"/>
              <a:t>ياتي</a:t>
            </a:r>
            <a:r>
              <a:rPr lang="ar-IQ" dirty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20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r" rtl="1"/>
            <a:r>
              <a:rPr lang="ar-IQ" dirty="0"/>
              <a:t>جدار الخلية </a:t>
            </a:r>
            <a:r>
              <a:rPr lang="en-US" dirty="0"/>
              <a:t>Cell wall</a:t>
            </a:r>
            <a:r>
              <a:rPr lang="ar-IQ" dirty="0"/>
              <a:t>( مكونات الخلية الغير حية)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1"/>
            <a:r>
              <a:rPr lang="ar-IQ" dirty="0"/>
              <a:t>وهو غلاف صلب يحيط </a:t>
            </a:r>
            <a:r>
              <a:rPr lang="ar-IQ" dirty="0" err="1"/>
              <a:t>بروتوبلاست</a:t>
            </a:r>
            <a:r>
              <a:rPr lang="ar-IQ" dirty="0"/>
              <a:t> الخلية النباتية يتراوح سمكه بين 1-3 </a:t>
            </a:r>
            <a:r>
              <a:rPr lang="ar-IQ" dirty="0" err="1"/>
              <a:t>مايكرون</a:t>
            </a:r>
            <a:r>
              <a:rPr lang="ar-IQ" dirty="0"/>
              <a:t> ويعتقد انه غير حي ولكن وجود البروتينات في جدار الخلية يمكن ان تغير هذه الفكرة بعد اكتشاف الحامضين </a:t>
            </a:r>
            <a:r>
              <a:rPr lang="ar-IQ" dirty="0" err="1"/>
              <a:t>الاميينين</a:t>
            </a:r>
            <a:r>
              <a:rPr lang="ar-IQ" dirty="0"/>
              <a:t> </a:t>
            </a:r>
            <a:r>
              <a:rPr lang="en-US" dirty="0" err="1"/>
              <a:t>prolin</a:t>
            </a:r>
            <a:r>
              <a:rPr lang="en-US" dirty="0"/>
              <a:t>- hydroxyl </a:t>
            </a:r>
            <a:r>
              <a:rPr lang="en-US" dirty="0" err="1"/>
              <a:t>prolin</a:t>
            </a:r>
            <a:r>
              <a:rPr lang="ar-IQ" dirty="0"/>
              <a:t> وظيفة جدار الخلية</a:t>
            </a:r>
            <a:endParaRPr lang="en-US" dirty="0"/>
          </a:p>
          <a:p>
            <a:pPr rtl="1"/>
            <a:r>
              <a:rPr lang="ar-IQ" dirty="0"/>
              <a:t>. مساندة الخلية النباتية ميكانيكيا </a:t>
            </a:r>
            <a:r>
              <a:rPr lang="ar-IQ" dirty="0" err="1"/>
              <a:t>باعطائها</a:t>
            </a:r>
            <a:r>
              <a:rPr lang="ar-IQ" dirty="0"/>
              <a:t> الصلابة والمتانة ( اسناد النمو الطولي للخلية)</a:t>
            </a:r>
            <a:endParaRPr lang="en-US" dirty="0"/>
          </a:p>
          <a:p>
            <a:pPr rtl="1"/>
            <a:r>
              <a:rPr lang="ar-IQ" dirty="0"/>
              <a:t>. واسطة لتبادل الايونات بين الخلية ومحيطها الخارجي </a:t>
            </a:r>
            <a:endParaRPr lang="en-US" dirty="0"/>
          </a:p>
          <a:p>
            <a:pPr rtl="1"/>
            <a:r>
              <a:rPr lang="ar-IQ" dirty="0"/>
              <a:t>. حماية محتويات الخلية من الظروف الخارجية دون ان يمنع عملية انتشار الماء والايونات الاخرى ويتكون جدار الخلية من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424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rtl="1"/>
            <a:r>
              <a:rPr lang="ar-IQ" dirty="0"/>
              <a:t>الصفيحة الوسطى </a:t>
            </a:r>
            <a:r>
              <a:rPr lang="en-US" dirty="0"/>
              <a:t>Middle lamella </a:t>
            </a:r>
          </a:p>
          <a:p>
            <a:pPr lvl="0" rtl="1"/>
            <a:r>
              <a:rPr lang="ar-IQ" dirty="0"/>
              <a:t>الجدار الاولي </a:t>
            </a:r>
            <a:r>
              <a:rPr lang="en-US" dirty="0"/>
              <a:t>Primary wall </a:t>
            </a:r>
          </a:p>
          <a:p>
            <a:pPr lvl="0" rtl="1"/>
            <a:r>
              <a:rPr lang="ar-IQ" dirty="0"/>
              <a:t>الجدار الثانوي </a:t>
            </a:r>
            <a:r>
              <a:rPr lang="en-US" dirty="0" err="1"/>
              <a:t>Secodary</a:t>
            </a:r>
            <a:r>
              <a:rPr lang="en-US" dirty="0"/>
              <a:t> wall </a:t>
            </a:r>
          </a:p>
          <a:p>
            <a:pPr lvl="0" rtl="1"/>
            <a:r>
              <a:rPr lang="ar-IQ" dirty="0"/>
              <a:t>الغشاء البلازمي</a:t>
            </a:r>
            <a:r>
              <a:rPr lang="en-US" dirty="0"/>
              <a:t> Plasma membrane</a:t>
            </a:r>
            <a:r>
              <a:rPr lang="ar-IQ" dirty="0"/>
              <a:t> الذي يعمل على تنظيم تبادل الماء والمواد الذائبة بين الخلية ومحيطها الخارجي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88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rtl="1"/>
            <a:r>
              <a:rPr lang="ar-IQ" dirty="0" err="1"/>
              <a:t>السايتوبلازم</a:t>
            </a:r>
            <a:r>
              <a:rPr lang="ar-IQ" dirty="0"/>
              <a:t> </a:t>
            </a:r>
            <a:r>
              <a:rPr lang="en-US" dirty="0"/>
              <a:t>Cytoplasm</a:t>
            </a:r>
            <a:r>
              <a:rPr lang="ar-IQ" dirty="0"/>
              <a:t>: مادة هلامية ( جيلاتينية) يدعم ويحمي </a:t>
            </a:r>
            <a:r>
              <a:rPr lang="ar-IQ" dirty="0" err="1"/>
              <a:t>العضيات</a:t>
            </a:r>
            <a:r>
              <a:rPr lang="ar-IQ" dirty="0"/>
              <a:t> الخلوية ويحيطه الغشاء الخلوي</a:t>
            </a:r>
            <a:endParaRPr lang="en-US" dirty="0"/>
          </a:p>
          <a:p>
            <a:pPr lvl="0" rtl="1"/>
            <a:r>
              <a:rPr lang="ar-IQ" dirty="0"/>
              <a:t>الاغشية الخلوية </a:t>
            </a:r>
            <a:r>
              <a:rPr lang="en-US" dirty="0"/>
              <a:t>Cellular membranes</a:t>
            </a:r>
            <a:r>
              <a:rPr lang="ar-IQ" dirty="0"/>
              <a:t>: توجد في الخلايا النباتية والحيوانية، في النبات توجد داخل جدار الخلية وظيفتها الدعم والاسناد والسيطرة على حركة المواد من والى الخلية وهو حاجز بين الخلية ومحيطها الخارجي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134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IQ" dirty="0"/>
              <a:t>الشبكة </a:t>
            </a:r>
            <a:r>
              <a:rPr lang="ar-IQ" dirty="0" err="1"/>
              <a:t>الاندوبلازمية</a:t>
            </a:r>
            <a:r>
              <a:rPr lang="en-US" dirty="0"/>
              <a:t>Endoplasmic reticulum</a:t>
            </a:r>
            <a:r>
              <a:rPr lang="ar-IQ" dirty="0"/>
              <a:t>: وهي شبكة من الانابيب والاغشية ناقلة للمواد خلال الخلايا ( من والى الخلية) وتتكون من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013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الشبكة </a:t>
            </a:r>
            <a:r>
              <a:rPr lang="ar-IQ" dirty="0" err="1"/>
              <a:t>الاندوبلازمية</a:t>
            </a:r>
            <a:r>
              <a:rPr lang="ar-IQ" dirty="0"/>
              <a:t> الداخلية الخشنة</a:t>
            </a:r>
            <a:r>
              <a:rPr lang="en-US" dirty="0"/>
              <a:t>Rough endoplasmic reticulum</a:t>
            </a:r>
            <a:r>
              <a:rPr lang="ar-IQ" dirty="0"/>
              <a:t> : والتي تحتوي سطوحها على </a:t>
            </a:r>
            <a:r>
              <a:rPr lang="ar-IQ" dirty="0" err="1"/>
              <a:t>الرايبوسومات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288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rtl="1"/>
            <a:r>
              <a:rPr lang="ar-IQ" dirty="0"/>
              <a:t>الشبكة </a:t>
            </a:r>
            <a:r>
              <a:rPr lang="ar-IQ" dirty="0" err="1"/>
              <a:t>الاندوبلازمية</a:t>
            </a:r>
            <a:r>
              <a:rPr lang="ar-IQ" dirty="0"/>
              <a:t> الداخلية الملساء</a:t>
            </a:r>
            <a:r>
              <a:rPr lang="en-US" dirty="0"/>
              <a:t>Smooth </a:t>
            </a:r>
            <a:r>
              <a:rPr lang="en-US" dirty="0" err="1"/>
              <a:t>endoplamic</a:t>
            </a:r>
            <a:r>
              <a:rPr lang="en-US" dirty="0"/>
              <a:t> reticulum</a:t>
            </a:r>
            <a:r>
              <a:rPr lang="ar-IQ" dirty="0"/>
              <a:t>: وهي تخلو من </a:t>
            </a:r>
            <a:r>
              <a:rPr lang="ar-IQ" dirty="0" err="1"/>
              <a:t>الرايبوسومات</a:t>
            </a:r>
            <a:endParaRPr lang="en-US" dirty="0"/>
          </a:p>
          <a:p>
            <a:pPr lvl="0" rtl="1"/>
            <a:r>
              <a:rPr lang="ar-IQ" dirty="0"/>
              <a:t>النواة </a:t>
            </a:r>
            <a:r>
              <a:rPr lang="en-US" dirty="0" err="1"/>
              <a:t>Nucleous</a:t>
            </a:r>
            <a:r>
              <a:rPr lang="ar-IQ" dirty="0"/>
              <a:t>: كبيرة وبيضوية وهي تسيطر على كل الفعاليات الخلوية وتكون محاطة بغشاء اختياري النفاذية</a:t>
            </a:r>
            <a:endParaRPr lang="en-US" dirty="0"/>
          </a:p>
          <a:p>
            <a:pPr lvl="0" rtl="1"/>
            <a:r>
              <a:rPr lang="ar-IQ" dirty="0" err="1"/>
              <a:t>الرايبوسومات</a:t>
            </a:r>
            <a:r>
              <a:rPr lang="ar-IQ" dirty="0"/>
              <a:t> </a:t>
            </a:r>
            <a:r>
              <a:rPr lang="en-US" dirty="0"/>
              <a:t>Ribosomes</a:t>
            </a:r>
            <a:r>
              <a:rPr lang="ar-IQ" dirty="0"/>
              <a:t>: جسيمات صغيرة حرة او ملتصقة بالشبكة </a:t>
            </a:r>
            <a:r>
              <a:rPr lang="ar-IQ" dirty="0" err="1"/>
              <a:t>الاندوبلازمية</a:t>
            </a:r>
            <a:r>
              <a:rPr lang="ar-IQ" dirty="0"/>
              <a:t> وهي مراكز انتاج البروتينات</a:t>
            </a:r>
            <a:endParaRPr lang="en-US" dirty="0"/>
          </a:p>
          <a:p>
            <a:pPr lvl="0" rtl="1"/>
            <a:r>
              <a:rPr lang="ar-IQ" dirty="0" err="1"/>
              <a:t>المايتوكندريا</a:t>
            </a:r>
            <a:r>
              <a:rPr lang="ar-IQ" dirty="0"/>
              <a:t> </a:t>
            </a:r>
            <a:r>
              <a:rPr lang="en-US" dirty="0"/>
              <a:t>Mitochondria</a:t>
            </a:r>
            <a:r>
              <a:rPr lang="ar-IQ" dirty="0"/>
              <a:t>: تشبه بذور الفاصوليا مع اغشية داخلية تقوم بتحطيم جزيئات السكر وتحويلها الى طاقة وهي اماكن تخليق </a:t>
            </a:r>
            <a:r>
              <a:rPr lang="en-US" dirty="0"/>
              <a:t>ATP</a:t>
            </a:r>
            <a:r>
              <a:rPr lang="ar-IQ" dirty="0"/>
              <a:t> وهي موجودة في جميع الخلايا حقيقية النواة وتمتاز بانها مزدوجة الغشاء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893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mg" descr="https://sites.google.com/a/bnu.tzafonet.org.il/rohe2013bnu/_/rsrc/1361900432676/7457744/alkhlyte/5888980/68785.gif?height=260&amp;width=320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8748464" cy="6453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41752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</TotalTime>
  <Words>292</Words>
  <Application>Microsoft Office PowerPoint</Application>
  <PresentationFormat>عرض على الشاشة (3:4)‏</PresentationFormat>
  <Paragraphs>23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تدفق</vt:lpstr>
      <vt:lpstr>وراثة عملي المرحلة الثالثة/ وقاية نبات</vt:lpstr>
      <vt:lpstr>مكونات الخلية Cell component</vt:lpstr>
      <vt:lpstr>جدار الخلية Cell wall( مكونات الخلية الغير حية)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الفاكهة مستديمة الخضرة  (العملي) المرحلة الرابعة / بستنة وهندسة حدائق م. الاولى</dc:title>
  <dc:creator>DELL</dc:creator>
  <cp:lastModifiedBy>DELL</cp:lastModifiedBy>
  <cp:revision>20</cp:revision>
  <dcterms:created xsi:type="dcterms:W3CDTF">2018-12-28T09:16:32Z</dcterms:created>
  <dcterms:modified xsi:type="dcterms:W3CDTF">2018-12-29T09:16:03Z</dcterms:modified>
</cp:coreProperties>
</file>